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12"/>
  </p:notesMasterIdLst>
  <p:handoutMasterIdLst>
    <p:handoutMasterId r:id="rId13"/>
  </p:handoutMasterIdLst>
  <p:sldIdLst>
    <p:sldId id="776" r:id="rId3"/>
    <p:sldId id="698" r:id="rId4"/>
    <p:sldId id="800" r:id="rId5"/>
    <p:sldId id="797" r:id="rId6"/>
    <p:sldId id="798" r:id="rId7"/>
    <p:sldId id="801" r:id="rId8"/>
    <p:sldId id="799" r:id="rId9"/>
    <p:sldId id="802" r:id="rId10"/>
    <p:sldId id="267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D9D9D9"/>
    <a:srgbClr val="558ED5"/>
    <a:srgbClr val="DC0AA5"/>
    <a:srgbClr val="FF00FF"/>
    <a:srgbClr val="FF29FF"/>
    <a:srgbClr val="FF09FF"/>
    <a:srgbClr val="E600E6"/>
    <a:srgbClr val="FF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3884" autoAdjust="0"/>
  </p:normalViewPr>
  <p:slideViewPr>
    <p:cSldViewPr>
      <p:cViewPr varScale="1">
        <p:scale>
          <a:sx n="53" d="100"/>
          <a:sy n="53" d="100"/>
        </p:scale>
        <p:origin x="15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DB11-7987-4F7B-B682-5B8D9AC49FD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7EBB-632C-4FB4-B35B-268C5881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8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28EDCAF-4B4F-45E5-B54F-16C2BA9E2C5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5FF7160-2914-4B0B-92FF-239CE776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7160-2914-4B0B-92FF-239CE7769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7160-2914-4B0B-92FF-239CE7769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7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9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C:\Temp\prachi\STARTA\STRATA_SLIDES\STRATA_PRESENTATION\final_slides_BG\final_ppt_bg_strata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012279" y="2724090"/>
            <a:ext cx="512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Innovative Geotechnical Solutions</a:t>
            </a:r>
          </a:p>
        </p:txBody>
      </p:sp>
      <p:pic>
        <p:nvPicPr>
          <p:cNvPr id="12" name="Picture 5" descr="C:\Temp\prachi\STARTA\STRATA_SLIDES\STRATA_PRESENTATION\final_slides_BG\slides\STRATA_PPT_SLIDES_REVISED-05.png"/>
          <p:cNvPicPr>
            <a:picLocks noChangeAspect="1" noChangeArrowheads="1"/>
          </p:cNvPicPr>
          <p:nvPr userDrawn="1"/>
        </p:nvPicPr>
        <p:blipFill>
          <a:blip r:embed="rId3" cstate="print"/>
          <a:srcRect t="7289" b="30752"/>
          <a:stretch>
            <a:fillRect/>
          </a:stretch>
        </p:blipFill>
        <p:spPr bwMode="auto">
          <a:xfrm>
            <a:off x="3124200" y="1219200"/>
            <a:ext cx="2895600" cy="157731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>
          <a:xfrm>
            <a:off x="472440" y="3352800"/>
            <a:ext cx="81381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08000" y="4267200"/>
            <a:ext cx="81381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68300" y="3313093"/>
            <a:ext cx="839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>
                <a:solidFill>
                  <a:srgbClr val="002060"/>
                </a:solidFill>
              </a:rPr>
              <a:t>4</a:t>
            </a:r>
            <a:r>
              <a:rPr lang="en-US" sz="2800" b="1" cap="small" baseline="30000" dirty="0">
                <a:solidFill>
                  <a:srgbClr val="002060"/>
                </a:solidFill>
              </a:rPr>
              <a:t>th</a:t>
            </a:r>
            <a:r>
              <a:rPr lang="en-US" sz="2800" b="1" cap="small" dirty="0">
                <a:solidFill>
                  <a:srgbClr val="002060"/>
                </a:solidFill>
              </a:rPr>
              <a:t> National Conclave on Standards For Technical Textiles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59710" y="4572000"/>
            <a:ext cx="5943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24000" y="5029200"/>
            <a:ext cx="5943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:\Nisha Profile\nisha.goel\Desktop\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06" y="49306"/>
            <a:ext cx="143782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26924" r="29145" b="19822"/>
          <a:stretch/>
        </p:blipFill>
        <p:spPr bwMode="auto">
          <a:xfrm>
            <a:off x="0" y="-1"/>
            <a:ext cx="110236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shoka emblem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5858"/>
            <a:ext cx="6286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4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Constantia" pitchFamily="18" charset="0"/>
              </a:defRPr>
            </a:lvl1pPr>
            <a:lvl2pPr>
              <a:defRPr sz="1800">
                <a:latin typeface="Constantia" pitchFamily="18" charset="0"/>
              </a:defRPr>
            </a:lvl2pPr>
            <a:lvl3pPr>
              <a:defRPr sz="1800">
                <a:latin typeface="Constantia" pitchFamily="18" charset="0"/>
              </a:defRPr>
            </a:lvl3pPr>
            <a:lvl4pPr>
              <a:defRPr sz="1800">
                <a:latin typeface="Constantia" pitchFamily="18" charset="0"/>
              </a:defRPr>
            </a:lvl4pPr>
            <a:lvl5pPr>
              <a:defRPr sz="1800">
                <a:latin typeface="Constant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9099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4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:\Temp\prachi\STARTA\STRATA_SLIDES\final_slides_folder\STRATA_PPT_SLIDES_BG_1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838200"/>
            <a:ext cx="61722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71600"/>
            <a:ext cx="61722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74D6-8F9E-419D-8FB3-995D5DCF0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48AD-A963-4D5E-A41F-2393FF96E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96" y="452309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Indian Standards for Geosynthetics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912" y="5486400"/>
            <a:ext cx="294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</a:p>
          <a:p>
            <a:r>
              <a:rPr lang="en-US" sz="16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Shahrokh Bagli</a:t>
            </a:r>
          </a:p>
          <a:p>
            <a:r>
              <a:rPr lang="en-US" sz="16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Chief Technical Officer</a:t>
            </a:r>
          </a:p>
          <a:p>
            <a:r>
              <a:rPr lang="en-US" sz="16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Strata Geosystems </a:t>
            </a:r>
          </a:p>
          <a:p>
            <a:r>
              <a:rPr lang="en-US" sz="16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February 21, 2019</a:t>
            </a:r>
          </a:p>
        </p:txBody>
      </p:sp>
    </p:spTree>
    <p:extLst>
      <p:ext uri="{BB962C8B-B14F-4D97-AF65-F5344CB8AC3E}">
        <p14:creationId xmlns:p14="http://schemas.microsoft.com/office/powerpoint/2010/main" val="1198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6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cap="small" dirty="0"/>
              <a:t>Points being addressed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101556" y="2468881"/>
            <a:ext cx="8966244" cy="2026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Scope for </a:t>
            </a:r>
            <a:r>
              <a:rPr lang="en-US" sz="2400" dirty="0" err="1">
                <a:solidFill>
                  <a:srgbClr val="002060"/>
                </a:solidFill>
              </a:rPr>
              <a:t>Standardisation</a:t>
            </a:r>
            <a:r>
              <a:rPr lang="en-US" sz="2400" dirty="0">
                <a:solidFill>
                  <a:srgbClr val="002060"/>
                </a:solidFill>
              </a:rPr>
              <a:t> for Geosynthetics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Requirements of the Bureau of Indian Standards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Scope for New Products and Innovations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Need of the hour</a:t>
            </a:r>
          </a:p>
          <a:p>
            <a:pPr lvl="1"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4116" y="914400"/>
            <a:ext cx="6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Scope for </a:t>
            </a:r>
            <a:r>
              <a:rPr lang="en-US" dirty="0" err="1"/>
              <a:t>Standardisation</a:t>
            </a:r>
            <a:r>
              <a:rPr lang="en-US" dirty="0"/>
              <a:t> (1 / 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152400" y="2595265"/>
            <a:ext cx="8839200" cy="205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Geosynthetics dominate the scene of Technical Textiles in India, if not globally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Several user Ministries and Applications require Geosynthetics 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Definite need to standardize across the board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4116" y="914400"/>
            <a:ext cx="6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Scope for </a:t>
            </a:r>
            <a:r>
              <a:rPr lang="en-US" dirty="0" err="1"/>
              <a:t>Standardisation</a:t>
            </a:r>
            <a:r>
              <a:rPr lang="en-US" dirty="0"/>
              <a:t> (2 / 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0" y="1452265"/>
            <a:ext cx="9067800" cy="205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200" dirty="0">
                <a:solidFill>
                  <a:srgbClr val="C00000"/>
                </a:solidFill>
              </a:rPr>
              <a:t>The User Ministries / </a:t>
            </a:r>
            <a:r>
              <a:rPr lang="en-US" sz="2200" dirty="0" err="1">
                <a:solidFill>
                  <a:srgbClr val="C00000"/>
                </a:solidFill>
              </a:rPr>
              <a:t>Applicationss</a:t>
            </a:r>
            <a:r>
              <a:rPr lang="en-US" sz="2200" dirty="0">
                <a:solidFill>
                  <a:srgbClr val="C00000"/>
                </a:solidFill>
              </a:rPr>
              <a:t>: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Roads:  Highways to Rural Roads for last mile connectivity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Ports and </a:t>
            </a:r>
            <a:r>
              <a:rPr lang="en-US" sz="2200" dirty="0" err="1">
                <a:solidFill>
                  <a:srgbClr val="002060"/>
                </a:solidFill>
              </a:rPr>
              <a:t>Harbours</a:t>
            </a:r>
            <a:endParaRPr lang="en-US" sz="2200" dirty="0">
              <a:solidFill>
                <a:srgbClr val="002060"/>
              </a:solidFill>
            </a:endParaRP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Shore / River Bank and Coastal Protection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Railways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 err="1">
                <a:solidFill>
                  <a:srgbClr val="002060"/>
                </a:solidFill>
              </a:rPr>
              <a:t>Defence</a:t>
            </a:r>
            <a:r>
              <a:rPr lang="en-US" sz="2200" dirty="0">
                <a:solidFill>
                  <a:srgbClr val="002060"/>
                </a:solidFill>
              </a:rPr>
              <a:t>, including Border Roads in Hilly, Marsh and Desert Terrain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Terrain Protection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Environment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dirty="0">
                <a:solidFill>
                  <a:srgbClr val="002060"/>
                </a:solidFill>
              </a:rPr>
              <a:t>Landfills</a:t>
            </a:r>
          </a:p>
          <a:p>
            <a:pPr lvl="1">
              <a:buSzPct val="65000"/>
              <a:buBlip>
                <a:blip r:embed="rId2"/>
              </a:buBlip>
            </a:pPr>
            <a:endParaRPr lang="en-US" sz="2200" dirty="0">
              <a:solidFill>
                <a:srgbClr val="002060"/>
              </a:solidFill>
            </a:endParaRPr>
          </a:p>
          <a:p>
            <a:pPr>
              <a:buSzPct val="65000"/>
              <a:buBlip>
                <a:blip r:embed="rId2"/>
              </a:buBlip>
            </a:pPr>
            <a:r>
              <a:rPr lang="en-US" sz="2200" b="1" cap="small" dirty="0">
                <a:solidFill>
                  <a:srgbClr val="C00000"/>
                </a:solidFill>
              </a:rPr>
              <a:t>The HRD Ministry must play an “Umbrella” Role to: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b="1" cap="small" dirty="0">
                <a:solidFill>
                  <a:srgbClr val="002060"/>
                </a:solidFill>
              </a:rPr>
              <a:t>Introduce Geosynthetics in technical curricula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200" b="1" cap="small" dirty="0">
                <a:solidFill>
                  <a:srgbClr val="002060"/>
                </a:solidFill>
              </a:rPr>
              <a:t>Generate awareness 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200" dirty="0">
              <a:solidFill>
                <a:srgbClr val="002060"/>
              </a:solidFill>
            </a:endParaRPr>
          </a:p>
          <a:p>
            <a:pPr lvl="1">
              <a:buSzPct val="65000"/>
              <a:buFont typeface="Arial" pitchFamily="34" charset="0"/>
              <a:buBlip>
                <a:blip r:embed="rId2"/>
              </a:buBlip>
            </a:pP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3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3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6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Requirements of BIS (1 / 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10600" cy="2026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3"/>
              </a:buBlip>
            </a:pPr>
            <a:r>
              <a:rPr lang="en-US" sz="2400" dirty="0">
                <a:solidFill>
                  <a:srgbClr val="C00000"/>
                </a:solidFill>
              </a:rPr>
              <a:t>The Hierarchy of following Standards in India for Geosynthetics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BIS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IRC Guidelines and </a:t>
            </a:r>
            <a:r>
              <a:rPr lang="en-US" sz="2400" dirty="0" err="1">
                <a:solidFill>
                  <a:srgbClr val="002060"/>
                </a:solidFill>
              </a:rPr>
              <a:t>MoRTH</a:t>
            </a:r>
            <a:r>
              <a:rPr lang="en-US" sz="2400" dirty="0">
                <a:solidFill>
                  <a:srgbClr val="002060"/>
                </a:solidFill>
              </a:rPr>
              <a:t> Specifications for Bridges and Roads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ISO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ASTM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Geosynthetics Research Institute (GRI)</a:t>
            </a:r>
          </a:p>
          <a:p>
            <a:pPr>
              <a:buSzPct val="65000"/>
              <a:buFont typeface="Arial" pitchFamily="34" charset="0"/>
              <a:buBlip>
                <a:blip r:embed="rId3"/>
              </a:buBlip>
            </a:pPr>
            <a:r>
              <a:rPr lang="en-US" sz="2400" dirty="0">
                <a:solidFill>
                  <a:srgbClr val="C00000"/>
                </a:solidFill>
              </a:rPr>
              <a:t>Currently, the role is to prepare Material Specifications and not </a:t>
            </a:r>
            <a:r>
              <a:rPr lang="en-US" sz="2400" b="1" dirty="0">
                <a:solidFill>
                  <a:srgbClr val="C00000"/>
                </a:solidFill>
              </a:rPr>
              <a:t>Application based</a:t>
            </a:r>
            <a:r>
              <a:rPr lang="en-US" sz="2400" dirty="0">
                <a:solidFill>
                  <a:srgbClr val="C00000"/>
                </a:solidFill>
              </a:rPr>
              <a:t> Design for Geosynthetics</a:t>
            </a:r>
          </a:p>
          <a:p>
            <a:pPr lvl="1">
              <a:buSzPct val="6500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SzPct val="65000"/>
              <a:buFont typeface="Arial" pitchFamily="34" charset="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5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3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3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6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Requirements of BIS (2 / 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76200" y="1981200"/>
            <a:ext cx="8915400" cy="2026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3"/>
              </a:buBlip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Role is to prepare Material Specifications and not Design</a:t>
            </a:r>
          </a:p>
          <a:p>
            <a:pPr>
              <a:buSzPct val="65000"/>
              <a:buFont typeface="Arial" pitchFamily="34" charset="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C00000"/>
                </a:solidFill>
              </a:rPr>
              <a:t>But Sauce for the Goose is </a:t>
            </a:r>
            <a:r>
              <a:rPr lang="en-US" sz="2400" b="1" i="1" dirty="0">
                <a:solidFill>
                  <a:srgbClr val="C00000"/>
                </a:solidFill>
              </a:rPr>
              <a:t>not</a:t>
            </a:r>
            <a:r>
              <a:rPr lang="en-US" sz="2400" dirty="0">
                <a:solidFill>
                  <a:srgbClr val="C00000"/>
                </a:solidFill>
              </a:rPr>
              <a:t> Sauce for the Gander </a:t>
            </a:r>
          </a:p>
          <a:p>
            <a:pPr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Applications need to be considered while specifying Material Properties</a:t>
            </a:r>
          </a:p>
          <a:p>
            <a:pPr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Examples: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</a:rPr>
              <a:t>Wovens</a:t>
            </a:r>
            <a:r>
              <a:rPr lang="en-US" sz="2400" dirty="0">
                <a:solidFill>
                  <a:srgbClr val="002060"/>
                </a:solidFill>
              </a:rPr>
              <a:t> and Nonwovens are essential aspects of detailing also and specifications must be strictly application-based</a:t>
            </a:r>
          </a:p>
          <a:p>
            <a:pPr lvl="1">
              <a:buSzPct val="65000"/>
              <a:buBlip>
                <a:blip r:embed="rId3"/>
              </a:buBlip>
            </a:pPr>
            <a:r>
              <a:rPr lang="en-US" sz="2400" dirty="0">
                <a:solidFill>
                  <a:srgbClr val="002060"/>
                </a:solidFill>
              </a:rPr>
              <a:t>Geocell Applications:  Roads  to Retaining Walls to Military Applications</a:t>
            </a:r>
          </a:p>
          <a:p>
            <a:pPr>
              <a:buSzPct val="65000"/>
              <a:buFont typeface="Arial" pitchFamily="34" charset="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SzPct val="65000"/>
              <a:buFont typeface="Arial" pitchFamily="34" charset="0"/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6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Scope for New Products and Innovation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24063" y="1935481"/>
            <a:ext cx="8966244" cy="4389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Currently developing specifications for geosynthetics commonly used / geosynthetic commodities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However geosynthetics industry is highly dynamic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New products do come up in the market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Consider  procedures to encourage new products and innovations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But such procedures cannot over-rule the current products</a:t>
            </a:r>
          </a:p>
          <a:p>
            <a:pPr lvl="1">
              <a:buSzPct val="65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</a:rPr>
              <a:t>Today, BIS Standards  for Single Manufacturer Products </a:t>
            </a:r>
            <a:r>
              <a:rPr lang="en-US" sz="2400" b="1" i="1" dirty="0">
                <a:solidFill>
                  <a:srgbClr val="002060"/>
                </a:solidFill>
              </a:rPr>
              <a:t>with patents</a:t>
            </a:r>
            <a:r>
              <a:rPr lang="en-US" sz="2400" dirty="0">
                <a:solidFill>
                  <a:srgbClr val="002060"/>
                </a:solidFill>
              </a:rPr>
              <a:t> are highly debatable  </a:t>
            </a:r>
          </a:p>
          <a:p>
            <a:pPr>
              <a:buSzPct val="65000"/>
              <a:buFont typeface="Arial" pitchFamily="34" charset="0"/>
              <a:buBlip>
                <a:blip r:embed="rId2"/>
              </a:buBlip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590800" y="4114800"/>
            <a:ext cx="5695492" cy="2438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SzPct val="65000"/>
              <a:buBlip>
                <a:blip r:embed="rId2"/>
              </a:buBlip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4CA22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Need of the hour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9410DE-189E-4C9F-960D-8AE9828A9CAD}"/>
              </a:ext>
            </a:extLst>
          </p:cNvPr>
          <p:cNvSpPr txBox="1">
            <a:spLocks/>
          </p:cNvSpPr>
          <p:nvPr/>
        </p:nvSpPr>
        <p:spPr>
          <a:xfrm>
            <a:off x="24063" y="3840481"/>
            <a:ext cx="8966244" cy="80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65000"/>
              <a:buFont typeface="Arial" pitchFamily="34" charset="0"/>
              <a:buBlip>
                <a:blip r:embed="rId2"/>
              </a:buBlip>
            </a:pPr>
            <a:r>
              <a:rPr lang="en-US" sz="2800" b="1" dirty="0">
                <a:solidFill>
                  <a:srgbClr val="FF0000"/>
                </a:solidFill>
              </a:rPr>
              <a:t>A National Body for Certification of Materials</a:t>
            </a:r>
          </a:p>
          <a:p>
            <a:pPr algn="ctr">
              <a:buSzPct val="65000"/>
              <a:buFont typeface="Arial" pitchFamily="34" charset="0"/>
              <a:buBlip>
                <a:blip r:embed="rId2"/>
              </a:buBlip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1452378"/>
            <a:ext cx="2438400" cy="2438400"/>
          </a:xfrm>
        </p:spPr>
      </p:pic>
      <p:pic>
        <p:nvPicPr>
          <p:cNvPr id="3" name="Picture 3" descr="C:\Temp\prachi\STARTA\STRATA_SLIDES\STRATA_PRESENTATION\final_slides_BG\STRATA_PPT_SLIDES_REVISED-04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14288"/>
            <a:ext cx="9101137" cy="68278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39725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ijaya" pitchFamily="34" charset="0"/>
                <a:ea typeface="Verdana" pitchFamily="34" charset="0"/>
                <a:cs typeface="Vijaya" pitchFamily="34" charset="0"/>
              </a:rPr>
              <a:t>www.strataindia.com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0400" y="4071479"/>
            <a:ext cx="3810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3" y="4665142"/>
            <a:ext cx="423707" cy="4237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4665142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ijaya" pitchFamily="34" charset="0"/>
                <a:ea typeface="Verdana" pitchFamily="34" charset="0"/>
                <a:cs typeface="Vijaya" pitchFamily="34" charset="0"/>
              </a:rPr>
              <a:t>info@strataindia.com</a:t>
            </a:r>
            <a:endParaRPr lang="en-US" sz="2800" dirty="0"/>
          </a:p>
        </p:txBody>
      </p:sp>
      <p:pic>
        <p:nvPicPr>
          <p:cNvPr id="10" name="Picture 5" descr="C:\Temp\prachi\STARTA\STRATA_SLIDES\STRATA_PRESENTATION\final_slides_BG\slides\STRATA_PPT_SLIDES_REVISED-05.png"/>
          <p:cNvPicPr>
            <a:picLocks noChangeAspect="1" noChangeArrowheads="1"/>
          </p:cNvPicPr>
          <p:nvPr/>
        </p:nvPicPr>
        <p:blipFill>
          <a:blip r:embed="rId6" cstate="print"/>
          <a:srcRect t="7289" b="30752"/>
          <a:stretch>
            <a:fillRect/>
          </a:stretch>
        </p:blipFill>
        <p:spPr bwMode="auto">
          <a:xfrm>
            <a:off x="7391400" y="228600"/>
            <a:ext cx="1638300" cy="892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2067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346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Verdana</vt:lpstr>
      <vt:lpstr>Vijaya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Suraj Vedpathak</dc:creator>
  <cp:lastModifiedBy>Shahrokh Bagli</cp:lastModifiedBy>
  <cp:revision>961</cp:revision>
  <cp:lastPrinted>2017-10-30T05:29:54Z</cp:lastPrinted>
  <dcterms:created xsi:type="dcterms:W3CDTF">2015-07-31T10:01:13Z</dcterms:created>
  <dcterms:modified xsi:type="dcterms:W3CDTF">2019-02-21T08:52:52Z</dcterms:modified>
</cp:coreProperties>
</file>